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0e97a49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0e97a49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59fb9b20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59fb9b20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30e97a49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30e97a49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59fb9b2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59fb9b2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59fb9b2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59fb9b2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b49dd935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b49dd93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5b49dd935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5b49dd935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3030eee5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3030eee5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59fb9b20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59fb9b20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59fb9b201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59fb9b201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59fb9b201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59fb9b201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59fb9b201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59fb9b201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59fb9b201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59fb9b201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82815d69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82815d69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59fb9b201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59fb9b201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30e97a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30e97a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59fb9b201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59fb9b201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59fb9b201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59fb9b201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59fb9b201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59fb9b201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59fb9b201_1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59fb9b201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30e97a4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30e97a4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30e97a49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e30e97a49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a7228db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a7228db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30e97a49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30e97a49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59fb9b201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e59fb9b201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a7228db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a7228db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7228db1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7228db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affaafa6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affaafa6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affaafa68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affaafa6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59a4d3c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59a4d3c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3030eee5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3030eee5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141675" y="2044925"/>
            <a:ext cx="42966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 sz="35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141675" y="3078350"/>
            <a:ext cx="4296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622763" y="2390125"/>
            <a:ext cx="7704000" cy="17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8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613775" y="4171175"/>
            <a:ext cx="69645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highlight>
                  <a:schemeClr val="accent6"/>
                </a:highlight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152400" y="166550"/>
            <a:ext cx="6058800" cy="12342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 txBox="1"/>
          <p:nvPr>
            <p:ph hasCustomPrompt="1" type="title"/>
          </p:nvPr>
        </p:nvSpPr>
        <p:spPr>
          <a:xfrm>
            <a:off x="720000" y="21326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938300" y="20043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2" type="title"/>
          </p:nvPr>
        </p:nvSpPr>
        <p:spPr>
          <a:xfrm>
            <a:off x="720000" y="36691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3" type="subTitle"/>
          </p:nvPr>
        </p:nvSpPr>
        <p:spPr>
          <a:xfrm>
            <a:off x="1938300" y="3516675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4" type="title"/>
          </p:nvPr>
        </p:nvSpPr>
        <p:spPr>
          <a:xfrm>
            <a:off x="4752900" y="21326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5" type="subTitle"/>
          </p:nvPr>
        </p:nvSpPr>
        <p:spPr>
          <a:xfrm>
            <a:off x="5971200" y="20043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6" type="title"/>
          </p:nvPr>
        </p:nvSpPr>
        <p:spPr>
          <a:xfrm>
            <a:off x="4752900" y="36691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7" type="subTitle"/>
          </p:nvPr>
        </p:nvSpPr>
        <p:spPr>
          <a:xfrm>
            <a:off x="5971200" y="3516675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1947450" y="23601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5971050" y="23601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1947450" y="39094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5971050" y="39094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+ text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20000" y="847725"/>
            <a:ext cx="35337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720000" y="3102225"/>
            <a:ext cx="35337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2225" y="1367075"/>
            <a:ext cx="33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722225" y="3626100"/>
            <a:ext cx="33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20365" y="1728825"/>
            <a:ext cx="2221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subTitle"/>
          </p:nvPr>
        </p:nvSpPr>
        <p:spPr>
          <a:xfrm>
            <a:off x="3461663" y="1728825"/>
            <a:ext cx="22284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subTitle"/>
          </p:nvPr>
        </p:nvSpPr>
        <p:spPr>
          <a:xfrm>
            <a:off x="6197363" y="1728825"/>
            <a:ext cx="2224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4" type="subTitle"/>
          </p:nvPr>
        </p:nvSpPr>
        <p:spPr>
          <a:xfrm>
            <a:off x="718865" y="3468900"/>
            <a:ext cx="2224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5" type="subTitle"/>
          </p:nvPr>
        </p:nvSpPr>
        <p:spPr>
          <a:xfrm>
            <a:off x="3461663" y="3468900"/>
            <a:ext cx="22284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6" type="subTitle"/>
          </p:nvPr>
        </p:nvSpPr>
        <p:spPr>
          <a:xfrm>
            <a:off x="6197363" y="3468900"/>
            <a:ext cx="22248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7" type="subTitle"/>
          </p:nvPr>
        </p:nvSpPr>
        <p:spPr>
          <a:xfrm>
            <a:off x="3467300" y="21409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8" type="subTitle"/>
          </p:nvPr>
        </p:nvSpPr>
        <p:spPr>
          <a:xfrm>
            <a:off x="6199475" y="21409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9" type="subTitle"/>
          </p:nvPr>
        </p:nvSpPr>
        <p:spPr>
          <a:xfrm>
            <a:off x="735125" y="21409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3" type="subTitle"/>
          </p:nvPr>
        </p:nvSpPr>
        <p:spPr>
          <a:xfrm>
            <a:off x="3467300" y="38784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4" type="subTitle"/>
          </p:nvPr>
        </p:nvSpPr>
        <p:spPr>
          <a:xfrm>
            <a:off x="6199475" y="38784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5" type="subTitle"/>
          </p:nvPr>
        </p:nvSpPr>
        <p:spPr>
          <a:xfrm>
            <a:off x="735125" y="3878400"/>
            <a:ext cx="22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op text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722225" y="1341300"/>
            <a:ext cx="42045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bottom text">
  <p:cSld name="CUSTOM_5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20000" y="3000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735125" y="3791725"/>
            <a:ext cx="3843300" cy="8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left">
  <p:cSld name="CUSTOM_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735125" y="1186525"/>
            <a:ext cx="3417600" cy="3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7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hasCustomPrompt="1" idx="2" type="title"/>
          </p:nvPr>
        </p:nvSpPr>
        <p:spPr>
          <a:xfrm>
            <a:off x="5143425" y="1696675"/>
            <a:ext cx="29280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5166375" y="2438425"/>
            <a:ext cx="2905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hasCustomPrompt="1" idx="3" type="title"/>
          </p:nvPr>
        </p:nvSpPr>
        <p:spPr>
          <a:xfrm>
            <a:off x="5143425" y="3108200"/>
            <a:ext cx="29280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0" name="Google Shape;90;p19"/>
          <p:cNvSpPr txBox="1"/>
          <p:nvPr>
            <p:ph idx="4" type="subTitle"/>
          </p:nvPr>
        </p:nvSpPr>
        <p:spPr>
          <a:xfrm>
            <a:off x="5166375" y="3849950"/>
            <a:ext cx="2905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Reviews">
  <p:cSld name="CUSTOM_8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hasCustomPrompt="1" idx="2" type="title"/>
          </p:nvPr>
        </p:nvSpPr>
        <p:spPr>
          <a:xfrm>
            <a:off x="4914900" y="1375875"/>
            <a:ext cx="781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0"/>
          <p:cNvSpPr txBox="1"/>
          <p:nvPr>
            <p:ph hasCustomPrompt="1" idx="3" type="title"/>
          </p:nvPr>
        </p:nvSpPr>
        <p:spPr>
          <a:xfrm>
            <a:off x="4914900" y="2490300"/>
            <a:ext cx="781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/>
          <p:nvPr>
            <p:ph hasCustomPrompt="1" idx="4" type="title"/>
          </p:nvPr>
        </p:nvSpPr>
        <p:spPr>
          <a:xfrm>
            <a:off x="4914900" y="3604725"/>
            <a:ext cx="781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5855250" y="3765925"/>
            <a:ext cx="25662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5" type="subTitle"/>
          </p:nvPr>
        </p:nvSpPr>
        <p:spPr>
          <a:xfrm>
            <a:off x="5868150" y="4247025"/>
            <a:ext cx="2566200" cy="2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6" type="subTitle"/>
          </p:nvPr>
        </p:nvSpPr>
        <p:spPr>
          <a:xfrm>
            <a:off x="5855250" y="2650675"/>
            <a:ext cx="25662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7" type="subTitle"/>
          </p:nvPr>
        </p:nvSpPr>
        <p:spPr>
          <a:xfrm>
            <a:off x="5868150" y="3128363"/>
            <a:ext cx="2566200" cy="2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8" type="subTitle"/>
          </p:nvPr>
        </p:nvSpPr>
        <p:spPr>
          <a:xfrm>
            <a:off x="5855250" y="1535425"/>
            <a:ext cx="25662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9" type="subTitle"/>
          </p:nvPr>
        </p:nvSpPr>
        <p:spPr>
          <a:xfrm>
            <a:off x="5868150" y="2005638"/>
            <a:ext cx="2566200" cy="2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hasCustomPrompt="1"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CUSTOM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720000" y="3657600"/>
            <a:ext cx="12843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2080500" y="3546000"/>
            <a:ext cx="2196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hasCustomPrompt="1" idx="3" type="title"/>
          </p:nvPr>
        </p:nvSpPr>
        <p:spPr>
          <a:xfrm>
            <a:off x="4868700" y="3657600"/>
            <a:ext cx="12852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1"/>
          <p:cNvSpPr txBox="1"/>
          <p:nvPr>
            <p:ph idx="4" type="subTitle"/>
          </p:nvPr>
        </p:nvSpPr>
        <p:spPr>
          <a:xfrm>
            <a:off x="6229200" y="3546000"/>
            <a:ext cx="21948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2089325" y="3933600"/>
            <a:ext cx="21948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6" type="subTitle"/>
          </p:nvPr>
        </p:nvSpPr>
        <p:spPr>
          <a:xfrm>
            <a:off x="6229200" y="3933600"/>
            <a:ext cx="21948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text boxes">
  <p:cSld name="CUSTOM_9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hasCustomPrompt="1" idx="2" type="title"/>
          </p:nvPr>
        </p:nvSpPr>
        <p:spPr>
          <a:xfrm>
            <a:off x="866775" y="31963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16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2"/>
          <p:cNvSpPr txBox="1"/>
          <p:nvPr>
            <p:ph hasCustomPrompt="1" idx="3" type="title"/>
          </p:nvPr>
        </p:nvSpPr>
        <p:spPr>
          <a:xfrm>
            <a:off x="866775" y="18247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16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877000" y="215380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4" type="subTitle"/>
          </p:nvPr>
        </p:nvSpPr>
        <p:spPr>
          <a:xfrm>
            <a:off x="877000" y="352695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 2">
  <p:cSld name="CUSTOM_1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 flipH="1"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2" type="title"/>
          </p:nvPr>
        </p:nvSpPr>
        <p:spPr>
          <a:xfrm>
            <a:off x="5536500" y="25105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hasCustomPrompt="1" idx="3" type="title"/>
          </p:nvPr>
        </p:nvSpPr>
        <p:spPr>
          <a:xfrm>
            <a:off x="5536500" y="12913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3"/>
          <p:cNvSpPr txBox="1"/>
          <p:nvPr>
            <p:ph hasCustomPrompt="1" idx="4" type="title"/>
          </p:nvPr>
        </p:nvSpPr>
        <p:spPr>
          <a:xfrm>
            <a:off x="5536500" y="3729750"/>
            <a:ext cx="24303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545725" y="1612125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5" type="subTitle"/>
          </p:nvPr>
        </p:nvSpPr>
        <p:spPr>
          <a:xfrm>
            <a:off x="5545725" y="291735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6" type="subTitle"/>
          </p:nvPr>
        </p:nvSpPr>
        <p:spPr>
          <a:xfrm>
            <a:off x="5545725" y="4136550"/>
            <a:ext cx="24303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720000" y="768600"/>
            <a:ext cx="3690000" cy="9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720000" y="1729225"/>
            <a:ext cx="3690000" cy="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/>
        </p:nvSpPr>
        <p:spPr>
          <a:xfrm>
            <a:off x="720000" y="3610025"/>
            <a:ext cx="36042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and infographics &amp; images by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00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4"/>
          <p:cNvSpPr txBox="1"/>
          <p:nvPr>
            <p:ph idx="2" type="subTitle"/>
          </p:nvPr>
        </p:nvSpPr>
        <p:spPr>
          <a:xfrm>
            <a:off x="735125" y="2153800"/>
            <a:ext cx="36900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622617" y="981805"/>
            <a:ext cx="2958900" cy="12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12700"/>
            <a:ext cx="7704000" cy="3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Muli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5015194" y="341477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11369" y="4054996"/>
            <a:ext cx="30027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129931" y="341477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body"/>
          </p:nvPr>
        </p:nvSpPr>
        <p:spPr>
          <a:xfrm>
            <a:off x="1126106" y="4054996"/>
            <a:ext cx="30027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4914900" y="1399050"/>
            <a:ext cx="35091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20000" y="613050"/>
            <a:ext cx="77040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720000" y="1185550"/>
            <a:ext cx="370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20000" y="2898325"/>
            <a:ext cx="3709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540000"/>
            <a:ext cx="3484500" cy="4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20000" y="4162425"/>
            <a:ext cx="77040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hyperlink" Target="http://www.youtube.com/watch?v=IwAZKEzHiAM" TargetMode="External"/><Relationship Id="rId5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73200" y="2225100"/>
            <a:ext cx="37428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5407"/>
                </a:solidFill>
              </a:rPr>
              <a:t>Trabalho Final</a:t>
            </a:r>
            <a:endParaRPr sz="3000">
              <a:solidFill>
                <a:srgbClr val="EF5407"/>
              </a:solidFill>
            </a:endParaRPr>
          </a:p>
        </p:txBody>
      </p:sp>
      <p:sp>
        <p:nvSpPr>
          <p:cNvPr id="136" name="Google Shape;136;p26"/>
          <p:cNvSpPr txBox="1"/>
          <p:nvPr>
            <p:ph idx="2" type="body"/>
          </p:nvPr>
        </p:nvSpPr>
        <p:spPr>
          <a:xfrm>
            <a:off x="4699200" y="1004250"/>
            <a:ext cx="4444800" cy="31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Adiginton Jackson King Ferreira - 10258705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Levi de Oliveira Fernandes - 10724250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Thomás da Cunha Marques -11206480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Clara dos Reis Schuler - 9776152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Leticia Grencevicius Visnauskas - 9377511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Guilherme Roks de Oliveira - 9391146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João Pedro Sandoli Reganin Dias - 11207985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Lucas Oliveira Requena - 10722769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82825" y="896175"/>
            <a:ext cx="30123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ACH3778 - Governo Aberto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Professora Gisele da Silva Craveiro</a:t>
            </a:r>
            <a:endParaRPr sz="140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5" y="60225"/>
            <a:ext cx="2101100" cy="7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3070650" y="2759950"/>
            <a:ext cx="3307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mobilidade ativa pode ser melhorada com a participação da população em políticas públicas;</a:t>
            </a:r>
            <a:endParaRPr/>
          </a:p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3070644" y="1854546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Hipótese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35"/>
          <p:cNvGrpSpPr/>
          <p:nvPr/>
        </p:nvGrpSpPr>
        <p:grpSpPr>
          <a:xfrm>
            <a:off x="4082262" y="743231"/>
            <a:ext cx="979483" cy="1024176"/>
            <a:chOff x="946175" y="3253275"/>
            <a:chExt cx="298550" cy="296150"/>
          </a:xfrm>
        </p:grpSpPr>
        <p:sp>
          <p:nvSpPr>
            <p:cNvPr id="235" name="Google Shape;235;p35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4496724" y="2379800"/>
            <a:ext cx="169174" cy="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3070650" y="2759950"/>
            <a:ext cx="3307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mobilidade ativa pode ser melhorada com a participação da população em políticas públicas;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existe um incentivo substancial que promova essa participação.</a:t>
            </a:r>
            <a:endParaRPr/>
          </a:p>
        </p:txBody>
      </p:sp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3070644" y="1854546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Hipótese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6"/>
          <p:cNvGrpSpPr/>
          <p:nvPr/>
        </p:nvGrpSpPr>
        <p:grpSpPr>
          <a:xfrm>
            <a:off x="4082262" y="743231"/>
            <a:ext cx="979483" cy="1024176"/>
            <a:chOff x="946175" y="3253275"/>
            <a:chExt cx="298550" cy="296150"/>
          </a:xfrm>
        </p:grpSpPr>
        <p:sp>
          <p:nvSpPr>
            <p:cNvPr id="249" name="Google Shape;249;p36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4496724" y="2379800"/>
            <a:ext cx="169174" cy="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604025" y="540075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77432"/>
                </a:highlight>
              </a:rPr>
              <a:t>FixMyStreet</a:t>
            </a:r>
            <a:endParaRPr>
              <a:highlight>
                <a:srgbClr val="F77432"/>
              </a:highlight>
            </a:endParaRPr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410600" y="1399125"/>
            <a:ext cx="47733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Plataforma inglesa que auxilia na zeladoria pública;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Feito para </a:t>
            </a:r>
            <a:r>
              <a:rPr lang="en" sz="1700"/>
              <a:t>realizar solicitações de conserto de ruas e calçadas, retirada de entulho, poda de árvores, entre outros;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Transparencia ativa;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Tem sistema de gestão pago feito para gestores locais .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87248" y="71700"/>
            <a:ext cx="425901" cy="3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 rotWithShape="1">
          <a:blip r:embed="rId4">
            <a:alphaModFix/>
          </a:blip>
          <a:srcRect b="5433" l="4396" r="4387" t="22696"/>
          <a:stretch/>
        </p:blipFill>
        <p:spPr>
          <a:xfrm>
            <a:off x="5640400" y="0"/>
            <a:ext cx="35036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604025" y="540075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77432"/>
                </a:highlight>
              </a:rPr>
              <a:t>156SP</a:t>
            </a:r>
            <a:endParaRPr>
              <a:highlight>
                <a:srgbClr val="F77432"/>
              </a:highlight>
            </a:endParaRPr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410600" y="1399125"/>
            <a:ext cx="47733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Se trata de uma ouvidoria;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87248" y="71700"/>
            <a:ext cx="425901" cy="3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4">
            <a:alphaModFix/>
          </a:blip>
          <a:srcRect b="3870" l="0" r="0" t="2863"/>
          <a:stretch/>
        </p:blipFill>
        <p:spPr>
          <a:xfrm>
            <a:off x="6041925" y="0"/>
            <a:ext cx="31020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604025" y="540075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77432"/>
                </a:highlight>
              </a:rPr>
              <a:t>156SP</a:t>
            </a:r>
            <a:endParaRPr>
              <a:highlight>
                <a:srgbClr val="F77432"/>
              </a:highlight>
            </a:endParaRPr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410600" y="1399125"/>
            <a:ext cx="47733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Se trata de uma ouvidoria, com atribuições de uma ouvidoria;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Portal online com mais de 900 serviços disponíveis, deles somente 11 estão disponíveis diretamente no app;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Transparencia pasiva;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87248" y="71700"/>
            <a:ext cx="425901" cy="3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4">
            <a:alphaModFix/>
          </a:blip>
          <a:srcRect b="3870" l="0" r="0" t="2863"/>
          <a:stretch/>
        </p:blipFill>
        <p:spPr>
          <a:xfrm>
            <a:off x="6041925" y="0"/>
            <a:ext cx="31020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604025" y="540075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77432"/>
                </a:highlight>
              </a:rPr>
              <a:t>Colab</a:t>
            </a:r>
            <a:endParaRPr>
              <a:highlight>
                <a:srgbClr val="F7743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7432"/>
              </a:highlight>
            </a:endParaRPr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8525" y="2296625"/>
            <a:ext cx="51117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77432"/>
              </a:buClr>
              <a:buSzPts val="1700"/>
              <a:buChar char="●"/>
            </a:pPr>
            <a:r>
              <a:rPr lang="en" sz="1700"/>
              <a:t>Startup  brasileira de Governo Aberto;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77432"/>
              </a:buClr>
              <a:buSzPts val="1700"/>
              <a:buChar char="●"/>
            </a:pPr>
            <a:r>
              <a:rPr lang="en" sz="1700"/>
              <a:t>Funciona como uma rede social, permitindo postagens, compartilhamentos e curtidas;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77432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Possui uma estrutura gamificada, porém sem recompensas ou bonificações reais;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77432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Possui versão paga direcionada para auxiliar a prefeitura na administração das demandas.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87248" y="71700"/>
            <a:ext cx="425901" cy="3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b="8748" l="0" r="0" t="2974"/>
          <a:stretch/>
        </p:blipFill>
        <p:spPr>
          <a:xfrm>
            <a:off x="5866625" y="0"/>
            <a:ext cx="32773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2" name="Google Shape;292;p41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03 - Proposta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3148862" y="1012775"/>
            <a:ext cx="329725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 rotWithShape="1">
          <a:blip r:embed="rId4">
            <a:alphaModFix/>
          </a:blip>
          <a:srcRect b="1269" l="18656" r="25552" t="1783"/>
          <a:stretch/>
        </p:blipFill>
        <p:spPr>
          <a:xfrm>
            <a:off x="4480800" y="0"/>
            <a:ext cx="46632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2"/>
          <p:cNvSpPr txBox="1"/>
          <p:nvPr>
            <p:ph idx="4" type="body"/>
          </p:nvPr>
        </p:nvSpPr>
        <p:spPr>
          <a:xfrm>
            <a:off x="140075" y="2619125"/>
            <a:ext cx="40545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Facilitar a comunicação de denúncias para o órgão responsável pela infraestrutura urbana;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2"/>
          <p:cNvSpPr txBox="1"/>
          <p:nvPr>
            <p:ph idx="3" type="subTitle"/>
          </p:nvPr>
        </p:nvSpPr>
        <p:spPr>
          <a:xfrm>
            <a:off x="753269" y="171372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303" name="Google Shape;303;p42"/>
          <p:cNvGrpSpPr/>
          <p:nvPr/>
        </p:nvGrpSpPr>
        <p:grpSpPr>
          <a:xfrm>
            <a:off x="1725914" y="728610"/>
            <a:ext cx="1057418" cy="842277"/>
            <a:chOff x="-9523700" y="3614000"/>
            <a:chExt cx="353675" cy="353675"/>
          </a:xfrm>
        </p:grpSpPr>
        <p:sp>
          <p:nvSpPr>
            <p:cNvPr id="304" name="Google Shape;304;p42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2124874" y="2211463"/>
            <a:ext cx="169174" cy="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3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>
            <p:ph idx="4" type="body"/>
          </p:nvPr>
        </p:nvSpPr>
        <p:spPr>
          <a:xfrm>
            <a:off x="140075" y="2619125"/>
            <a:ext cx="40545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Facilitar a comunicação de denúncias para o órgão responsável pela infraestrutura urbana;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Aplicar métodos de incentivo para a população participar ativamente de políticas públicas.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 txBox="1"/>
          <p:nvPr>
            <p:ph idx="3" type="subTitle"/>
          </p:nvPr>
        </p:nvSpPr>
        <p:spPr>
          <a:xfrm>
            <a:off x="753269" y="171372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321" name="Google Shape;321;p43"/>
          <p:cNvGrpSpPr/>
          <p:nvPr/>
        </p:nvGrpSpPr>
        <p:grpSpPr>
          <a:xfrm>
            <a:off x="1725914" y="728610"/>
            <a:ext cx="1057418" cy="842277"/>
            <a:chOff x="-9523700" y="3614000"/>
            <a:chExt cx="353675" cy="353675"/>
          </a:xfrm>
        </p:grpSpPr>
        <p:sp>
          <p:nvSpPr>
            <p:cNvPr id="322" name="Google Shape;322;p43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2124874" y="2211463"/>
            <a:ext cx="169174" cy="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5089500" y="2619125"/>
            <a:ext cx="40002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Fazer o levantamento de ferramentas existentes que conversem o objetivo apresentado;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 txBox="1"/>
          <p:nvPr>
            <p:ph idx="3" type="subTitle"/>
          </p:nvPr>
        </p:nvSpPr>
        <p:spPr>
          <a:xfrm>
            <a:off x="5722644" y="171372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Metodologia</a:t>
            </a:r>
            <a:endParaRPr/>
          </a:p>
        </p:txBody>
      </p:sp>
      <p:pic>
        <p:nvPicPr>
          <p:cNvPr id="339" name="Google Shape;339;p44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7139399" y="2316913"/>
            <a:ext cx="169174" cy="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4537500" y="1978650"/>
            <a:ext cx="32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1" name="Google Shape;341;p44"/>
          <p:cNvGrpSpPr/>
          <p:nvPr/>
        </p:nvGrpSpPr>
        <p:grpSpPr>
          <a:xfrm>
            <a:off x="4391447" y="2347774"/>
            <a:ext cx="621794" cy="517222"/>
            <a:chOff x="720000" y="2099900"/>
            <a:chExt cx="968375" cy="740475"/>
          </a:xfrm>
        </p:grpSpPr>
        <p:sp>
          <p:nvSpPr>
            <p:cNvPr id="342" name="Google Shape;342;p44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4"/>
          <p:cNvSpPr txBox="1"/>
          <p:nvPr>
            <p:ph idx="4294967295" type="title"/>
          </p:nvPr>
        </p:nvSpPr>
        <p:spPr>
          <a:xfrm>
            <a:off x="4467600" y="2219387"/>
            <a:ext cx="621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&amp;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345" name="Google Shape;345;p44"/>
          <p:cNvSpPr txBox="1"/>
          <p:nvPr>
            <p:ph idx="4" type="body"/>
          </p:nvPr>
        </p:nvSpPr>
        <p:spPr>
          <a:xfrm>
            <a:off x="140075" y="2619125"/>
            <a:ext cx="40545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Facilitar a comunicação de denúncias para o órgão responsável pela infraestrutura urbana;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Aplicar métodos de incentivo para a população participar ativamente de políticas públicas.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4"/>
          <p:cNvSpPr txBox="1"/>
          <p:nvPr>
            <p:ph idx="3" type="subTitle"/>
          </p:nvPr>
        </p:nvSpPr>
        <p:spPr>
          <a:xfrm>
            <a:off x="753269" y="171372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347" name="Google Shape;347;p44"/>
          <p:cNvGrpSpPr/>
          <p:nvPr/>
        </p:nvGrpSpPr>
        <p:grpSpPr>
          <a:xfrm>
            <a:off x="1725914" y="728610"/>
            <a:ext cx="1057418" cy="842277"/>
            <a:chOff x="-9523700" y="3614000"/>
            <a:chExt cx="353675" cy="353675"/>
          </a:xfrm>
        </p:grpSpPr>
        <p:sp>
          <p:nvSpPr>
            <p:cNvPr id="348" name="Google Shape;348;p44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7" name="Google Shape;357;p44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2124874" y="2211463"/>
            <a:ext cx="169174" cy="20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4"/>
          <p:cNvGrpSpPr/>
          <p:nvPr/>
        </p:nvGrpSpPr>
        <p:grpSpPr>
          <a:xfrm>
            <a:off x="6695300" y="657219"/>
            <a:ext cx="1057395" cy="985036"/>
            <a:chOff x="-45673275" y="3199325"/>
            <a:chExt cx="299325" cy="302075"/>
          </a:xfrm>
        </p:grpSpPr>
        <p:sp>
          <p:nvSpPr>
            <p:cNvPr id="359" name="Google Shape;359;p44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F77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F77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77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644" r="24398" t="0"/>
          <a:stretch/>
        </p:blipFill>
        <p:spPr>
          <a:xfrm>
            <a:off x="2" y="0"/>
            <a:ext cx="57830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3836750" y="567100"/>
            <a:ext cx="5362500" cy="4576500"/>
          </a:xfrm>
          <a:prstGeom prst="rect">
            <a:avLst/>
          </a:prstGeom>
          <a:solidFill>
            <a:srgbClr val="F87D1D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36738" y="0"/>
            <a:ext cx="53625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75" y="669325"/>
            <a:ext cx="3804850" cy="38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5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>
            <p:ph idx="4" type="body"/>
          </p:nvPr>
        </p:nvSpPr>
        <p:spPr>
          <a:xfrm>
            <a:off x="5089500" y="2619125"/>
            <a:ext cx="40002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Fazer o levantamento de ferramentas existentes que conversem o objetivo apresentado;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Elaborar uma nova ferramenta que alcance o objetivo, levando em consideração as especificidades das outras levantadas.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5"/>
          <p:cNvSpPr txBox="1"/>
          <p:nvPr>
            <p:ph idx="3" type="subTitle"/>
          </p:nvPr>
        </p:nvSpPr>
        <p:spPr>
          <a:xfrm>
            <a:off x="5722644" y="171372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Metodologia</a:t>
            </a:r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7139399" y="2316913"/>
            <a:ext cx="169174" cy="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4537500" y="1978650"/>
            <a:ext cx="32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1" name="Google Shape;371;p45"/>
          <p:cNvGrpSpPr/>
          <p:nvPr/>
        </p:nvGrpSpPr>
        <p:grpSpPr>
          <a:xfrm>
            <a:off x="4391447" y="2347774"/>
            <a:ext cx="621794" cy="517222"/>
            <a:chOff x="720000" y="2099900"/>
            <a:chExt cx="968375" cy="740475"/>
          </a:xfrm>
        </p:grpSpPr>
        <p:sp>
          <p:nvSpPr>
            <p:cNvPr id="372" name="Google Shape;372;p45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45"/>
          <p:cNvSpPr txBox="1"/>
          <p:nvPr>
            <p:ph idx="4294967295" type="title"/>
          </p:nvPr>
        </p:nvSpPr>
        <p:spPr>
          <a:xfrm>
            <a:off x="4467600" y="2219387"/>
            <a:ext cx="621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&amp;</a:t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375" name="Google Shape;375;p45"/>
          <p:cNvSpPr txBox="1"/>
          <p:nvPr>
            <p:ph idx="4" type="body"/>
          </p:nvPr>
        </p:nvSpPr>
        <p:spPr>
          <a:xfrm>
            <a:off x="140075" y="2619125"/>
            <a:ext cx="40545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Facilitar a comunicação de denúncias para o órgão responsável pela infraestrutura urbana;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Aplicar métodos de incentivo para a população participar ativamente de políticas públicas.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5"/>
          <p:cNvSpPr txBox="1"/>
          <p:nvPr>
            <p:ph idx="3" type="subTitle"/>
          </p:nvPr>
        </p:nvSpPr>
        <p:spPr>
          <a:xfrm>
            <a:off x="753269" y="1713721"/>
            <a:ext cx="30027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377" name="Google Shape;377;p45"/>
          <p:cNvGrpSpPr/>
          <p:nvPr/>
        </p:nvGrpSpPr>
        <p:grpSpPr>
          <a:xfrm>
            <a:off x="1725914" y="728610"/>
            <a:ext cx="1057418" cy="842277"/>
            <a:chOff x="-9523700" y="3614000"/>
            <a:chExt cx="353675" cy="353675"/>
          </a:xfrm>
        </p:grpSpPr>
        <p:sp>
          <p:nvSpPr>
            <p:cNvPr id="378" name="Google Shape;378;p45"/>
            <p:cNvSpPr/>
            <p:nvPr/>
          </p:nvSpPr>
          <p:spPr>
            <a:xfrm>
              <a:off x="-95237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-9515825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-9481175" y="3614000"/>
              <a:ext cx="80375" cy="37050"/>
            </a:xfrm>
            <a:custGeom>
              <a:rect b="b" l="l" r="r" t="t"/>
              <a:pathLst>
                <a:path extrusionOk="0"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-9294500" y="3843975"/>
              <a:ext cx="124475" cy="123700"/>
            </a:xfrm>
            <a:custGeom>
              <a:rect b="b" l="l" r="r" t="t"/>
              <a:pathLst>
                <a:path extrusionOk="0"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-9294500" y="3656525"/>
              <a:ext cx="116600" cy="195350"/>
            </a:xfrm>
            <a:custGeom>
              <a:rect b="b" l="l" r="r" t="t"/>
              <a:pathLst>
                <a:path extrusionOk="0"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-9294500" y="3615575"/>
              <a:ext cx="81150" cy="36250"/>
            </a:xfrm>
            <a:custGeom>
              <a:rect b="b" l="l" r="r" t="t"/>
              <a:pathLst>
                <a:path extrusionOk="0"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-9378775" y="3822725"/>
              <a:ext cx="63025" cy="41750"/>
            </a:xfrm>
            <a:custGeom>
              <a:rect b="b" l="l" r="r" t="t"/>
              <a:pathLst>
                <a:path extrusionOk="0"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-9336250" y="3739225"/>
              <a:ext cx="21300" cy="63050"/>
            </a:xfrm>
            <a:custGeom>
              <a:rect b="b" l="l" r="r" t="t"/>
              <a:pathLst>
                <a:path extrusionOk="0"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-9378775" y="3739225"/>
              <a:ext cx="20500" cy="63050"/>
            </a:xfrm>
            <a:custGeom>
              <a:rect b="b" l="l" r="r" t="t"/>
              <a:pathLst>
                <a:path extrusionOk="0"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F77432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" name="Google Shape;387;p45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2124874" y="2211463"/>
            <a:ext cx="169174" cy="20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45"/>
          <p:cNvGrpSpPr/>
          <p:nvPr/>
        </p:nvGrpSpPr>
        <p:grpSpPr>
          <a:xfrm>
            <a:off x="6695300" y="657219"/>
            <a:ext cx="1057395" cy="985036"/>
            <a:chOff x="-45673275" y="3199325"/>
            <a:chExt cx="299325" cy="302075"/>
          </a:xfrm>
        </p:grpSpPr>
        <p:sp>
          <p:nvSpPr>
            <p:cNvPr id="389" name="Google Shape;389;p45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F77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F77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77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/>
          <p:nvPr/>
        </p:nvSpPr>
        <p:spPr>
          <a:xfrm>
            <a:off x="147725" y="174575"/>
            <a:ext cx="8577000" cy="123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6"/>
          <p:cNvSpPr/>
          <p:nvPr/>
        </p:nvSpPr>
        <p:spPr>
          <a:xfrm>
            <a:off x="246950" y="268600"/>
            <a:ext cx="8577000" cy="1234200"/>
          </a:xfrm>
          <a:prstGeom prst="rect">
            <a:avLst/>
          </a:prstGeom>
          <a:solidFill>
            <a:srgbClr val="F87D1D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"/>
          <p:cNvSpPr txBox="1"/>
          <p:nvPr>
            <p:ph idx="8" type="title"/>
          </p:nvPr>
        </p:nvSpPr>
        <p:spPr>
          <a:xfrm>
            <a:off x="369000" y="505325"/>
            <a:ext cx="83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ontserrat"/>
                <a:ea typeface="Montserrat"/>
                <a:cs typeface="Montserrat"/>
                <a:sym typeface="Montserrat"/>
              </a:rPr>
              <a:t>Nova Ferramenta: aplicativo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147725" y="174575"/>
            <a:ext cx="8577000" cy="123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/>
          <p:nvPr/>
        </p:nvSpPr>
        <p:spPr>
          <a:xfrm>
            <a:off x="246950" y="268600"/>
            <a:ext cx="8577000" cy="1234200"/>
          </a:xfrm>
          <a:prstGeom prst="rect">
            <a:avLst/>
          </a:prstGeom>
          <a:solidFill>
            <a:srgbClr val="F87D1D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7"/>
          <p:cNvSpPr txBox="1"/>
          <p:nvPr>
            <p:ph idx="8" type="title"/>
          </p:nvPr>
        </p:nvSpPr>
        <p:spPr>
          <a:xfrm>
            <a:off x="369000" y="505325"/>
            <a:ext cx="83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ontserrat"/>
                <a:ea typeface="Montserrat"/>
                <a:cs typeface="Montserrat"/>
                <a:sym typeface="Montserrat"/>
              </a:rPr>
              <a:t>Nova Ferramenta: aplicativo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13" y="1771525"/>
            <a:ext cx="6828576" cy="1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Facilitar, para o cidadão, o processo de abrir uma reclamação sobre infraestrutura;</a:t>
            </a:r>
            <a:endParaRPr b="1"/>
          </a:p>
        </p:txBody>
      </p:sp>
      <p:grpSp>
        <p:nvGrpSpPr>
          <p:cNvPr id="413" name="Google Shape;413;p48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14" name="Google Shape;414;p48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8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8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7" name="Google Shape;417;p48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19" name="Google Shape;4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Facilitar, para o cidadão, o processo de abrir uma reclamação sobre infraestrutura;</a:t>
            </a:r>
            <a:endParaRPr b="1"/>
          </a:p>
        </p:txBody>
      </p:sp>
      <p:grpSp>
        <p:nvGrpSpPr>
          <p:cNvPr id="426" name="Google Shape;426;p49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27" name="Google Shape;427;p49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9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49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0" name="Google Shape;430;p49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9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32" name="Google Shape;4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063" y="1423675"/>
            <a:ext cx="1718937" cy="3719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Facilitar, para o cidadão, o processo de abrir uma reclamação sobre infraestrutura;</a:t>
            </a:r>
            <a:endParaRPr b="1"/>
          </a:p>
        </p:txBody>
      </p:sp>
      <p:grpSp>
        <p:nvGrpSpPr>
          <p:cNvPr id="440" name="Google Shape;440;p50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41" name="Google Shape;441;p50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50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44" name="Google Shape;444;p50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0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063" y="1423675"/>
            <a:ext cx="1718937" cy="3719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700" y="1423685"/>
            <a:ext cx="1718925" cy="37197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Facilitar, para o cidadão, o processo de abrir uma reclamação sobre infraestrutura;</a:t>
            </a:r>
            <a:endParaRPr b="1"/>
          </a:p>
        </p:txBody>
      </p:sp>
      <p:grpSp>
        <p:nvGrpSpPr>
          <p:cNvPr id="455" name="Google Shape;455;p51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56" name="Google Shape;456;p51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51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9" name="Google Shape;459;p51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063" y="1423675"/>
            <a:ext cx="1718937" cy="3719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3" name="Google Shape;4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700" y="1423685"/>
            <a:ext cx="1718925" cy="37197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325" y="2516488"/>
            <a:ext cx="1800225" cy="1304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2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Incentivar o cidadão a usar o aplicativo.</a:t>
            </a:r>
            <a:endParaRPr b="1"/>
          </a:p>
        </p:txBody>
      </p:sp>
      <p:grpSp>
        <p:nvGrpSpPr>
          <p:cNvPr id="471" name="Google Shape;471;p52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72" name="Google Shape;472;p52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52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5" name="Google Shape;475;p52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2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3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Incentivar o cidadão a usar o aplicativo.</a:t>
            </a:r>
            <a:endParaRPr b="1"/>
          </a:p>
        </p:txBody>
      </p:sp>
      <p:grpSp>
        <p:nvGrpSpPr>
          <p:cNvPr id="484" name="Google Shape;484;p53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85" name="Google Shape;485;p53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3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53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3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90" name="Google Shape;4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000" y="2092625"/>
            <a:ext cx="2181225" cy="215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4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Incentivar o cidadão a usar o aplicativo.</a:t>
            </a:r>
            <a:endParaRPr b="1"/>
          </a:p>
        </p:txBody>
      </p:sp>
      <p:grpSp>
        <p:nvGrpSpPr>
          <p:cNvPr id="498" name="Google Shape;498;p54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499" name="Google Shape;499;p54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54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4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504" name="Google Shape;5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375" y="1417950"/>
            <a:ext cx="1685788" cy="3648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3000" y="2092625"/>
            <a:ext cx="2181225" cy="215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21326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1938300" y="20043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54" name="Google Shape;154;p28"/>
          <p:cNvSpPr txBox="1"/>
          <p:nvPr>
            <p:ph idx="2" type="title"/>
          </p:nvPr>
        </p:nvSpPr>
        <p:spPr>
          <a:xfrm>
            <a:off x="720000" y="36691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8"/>
          <p:cNvSpPr/>
          <p:nvPr/>
        </p:nvSpPr>
        <p:spPr>
          <a:xfrm rot="-403778">
            <a:off x="1662352" y="24275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 rot="-403778">
            <a:off x="1662352" y="3903392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4" type="title"/>
          </p:nvPr>
        </p:nvSpPr>
        <p:spPr>
          <a:xfrm>
            <a:off x="4752900" y="2132600"/>
            <a:ext cx="900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" name="Google Shape;158;p28"/>
          <p:cNvSpPr txBox="1"/>
          <p:nvPr>
            <p:ph idx="5" type="subTitle"/>
          </p:nvPr>
        </p:nvSpPr>
        <p:spPr>
          <a:xfrm>
            <a:off x="5971200" y="20043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CONTEXTUALIZÇÃO</a:t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rgbClr val="F87D1D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7" type="subTitle"/>
          </p:nvPr>
        </p:nvSpPr>
        <p:spPr>
          <a:xfrm>
            <a:off x="1823250" y="3584450"/>
            <a:ext cx="245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PROPOSTA</a:t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 rot="-403778">
            <a:off x="5681202" y="2427517"/>
            <a:ext cx="152346" cy="152660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9" type="subTitle"/>
          </p:nvPr>
        </p:nvSpPr>
        <p:spPr>
          <a:xfrm>
            <a:off x="1947450" y="23601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Governo Aberto  e Mobilidade Ativa	</a:t>
            </a:r>
            <a:endParaRPr/>
          </a:p>
        </p:txBody>
      </p:sp>
      <p:sp>
        <p:nvSpPr>
          <p:cNvPr id="163" name="Google Shape;163;p28"/>
          <p:cNvSpPr txBox="1"/>
          <p:nvPr>
            <p:ph idx="13" type="subTitle"/>
          </p:nvPr>
        </p:nvSpPr>
        <p:spPr>
          <a:xfrm>
            <a:off x="5971050" y="2360150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Aplicativos semelhantes, justificativa</a:t>
            </a:r>
            <a:endParaRPr/>
          </a:p>
        </p:txBody>
      </p:sp>
      <p:sp>
        <p:nvSpPr>
          <p:cNvPr id="164" name="Google Shape;164;p28"/>
          <p:cNvSpPr txBox="1"/>
          <p:nvPr>
            <p:ph idx="15" type="subTitle"/>
          </p:nvPr>
        </p:nvSpPr>
        <p:spPr>
          <a:xfrm>
            <a:off x="1823100" y="3977225"/>
            <a:ext cx="24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Proposta de projeto.</a:t>
            </a:r>
            <a:endParaRPr/>
          </a:p>
        </p:txBody>
      </p:sp>
      <p:sp>
        <p:nvSpPr>
          <p:cNvPr id="165" name="Google Shape;165;p28"/>
          <p:cNvSpPr txBox="1"/>
          <p:nvPr>
            <p:ph idx="8" type="title"/>
          </p:nvPr>
        </p:nvSpPr>
        <p:spPr>
          <a:xfrm>
            <a:off x="561725" y="439200"/>
            <a:ext cx="460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1653950" y="2400969"/>
            <a:ext cx="169150" cy="20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1653950" y="3922294"/>
            <a:ext cx="169150" cy="20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5672800" y="2400969"/>
            <a:ext cx="169150" cy="20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650" y="438113"/>
            <a:ext cx="2452800" cy="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5"/>
          <p:cNvSpPr txBox="1"/>
          <p:nvPr>
            <p:ph idx="9" type="subTitle"/>
          </p:nvPr>
        </p:nvSpPr>
        <p:spPr>
          <a:xfrm>
            <a:off x="221275" y="2632850"/>
            <a:ext cx="2309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Incentivar o cidadão a usar o aplicativo.</a:t>
            </a:r>
            <a:endParaRPr b="1"/>
          </a:p>
        </p:txBody>
      </p:sp>
      <p:grpSp>
        <p:nvGrpSpPr>
          <p:cNvPr id="513" name="Google Shape;513;p55"/>
          <p:cNvGrpSpPr/>
          <p:nvPr/>
        </p:nvGrpSpPr>
        <p:grpSpPr>
          <a:xfrm>
            <a:off x="221270" y="1638600"/>
            <a:ext cx="1167473" cy="740475"/>
            <a:chOff x="720000" y="2099900"/>
            <a:chExt cx="968375" cy="740475"/>
          </a:xfrm>
        </p:grpSpPr>
        <p:sp>
          <p:nvSpPr>
            <p:cNvPr id="514" name="Google Shape;514;p55"/>
            <p:cNvSpPr/>
            <p:nvPr/>
          </p:nvSpPr>
          <p:spPr>
            <a:xfrm>
              <a:off x="720000" y="2171375"/>
              <a:ext cx="900000" cy="66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5"/>
            <p:cNvSpPr/>
            <p:nvPr/>
          </p:nvSpPr>
          <p:spPr>
            <a:xfrm>
              <a:off x="788375" y="2099900"/>
              <a:ext cx="900000" cy="669000"/>
            </a:xfrm>
            <a:prstGeom prst="rect">
              <a:avLst/>
            </a:prstGeom>
            <a:solidFill>
              <a:srgbClr val="F77432"/>
            </a:solidFill>
            <a:ln cap="flat" cmpd="sng" w="9525">
              <a:solidFill>
                <a:srgbClr val="F774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55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17" name="Google Shape;517;p55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375" y="1417950"/>
            <a:ext cx="1685788" cy="3648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675" y="1417935"/>
            <a:ext cx="1685800" cy="36484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3000" y="2092625"/>
            <a:ext cx="2181225" cy="215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6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221275" y="108450"/>
            <a:ext cx="6066000" cy="12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87D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6"/>
          <p:cNvSpPr txBox="1"/>
          <p:nvPr>
            <p:ph type="title"/>
          </p:nvPr>
        </p:nvSpPr>
        <p:spPr>
          <a:xfrm>
            <a:off x="363800" y="1758800"/>
            <a:ext cx="9648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Objetivo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531" name="Google Shape;5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875" y="438100"/>
            <a:ext cx="2452800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6" title="Protótipo - MobiFix (v2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000" y="1495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 rot="-403563">
            <a:off x="2615534" y="914375"/>
            <a:ext cx="367694" cy="368463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01 - Introdução</a:t>
            </a:r>
            <a:endParaRPr/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467763" y="4148375"/>
            <a:ext cx="46632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77432"/>
                </a:highlight>
              </a:rPr>
              <a:t>Caminhabilidade</a:t>
            </a:r>
            <a:r>
              <a:rPr lang="en">
                <a:highlight>
                  <a:srgbClr val="F77432"/>
                </a:highlight>
              </a:rPr>
              <a:t> e a participação social</a:t>
            </a:r>
            <a:endParaRPr>
              <a:highlight>
                <a:srgbClr val="F77432"/>
              </a:highlight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2517" l="28699" r="25374" t="5613"/>
          <a:stretch/>
        </p:blipFill>
        <p:spPr>
          <a:xfrm>
            <a:off x="5130300" y="0"/>
            <a:ext cx="401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41863" l="82680" r="4201" t="41865"/>
          <a:stretch/>
        </p:blipFill>
        <p:spPr>
          <a:xfrm>
            <a:off x="2634512" y="894100"/>
            <a:ext cx="329725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721475" y="1399050"/>
            <a:ext cx="4075200" cy="32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Mobilidade ativa e o conceito de caminhabilidade;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Governo aberto e seus pilares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87D1D"/>
              </a:buClr>
              <a:buSzPts val="1700"/>
              <a:buChar char="●"/>
            </a:pPr>
            <a:r>
              <a:rPr lang="en" sz="1700"/>
              <a:t>Conjuntura Legislativa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7380312" y="685600"/>
            <a:ext cx="226925" cy="2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1837" l="17312" r="26295" t="1469"/>
          <a:stretch/>
        </p:blipFill>
        <p:spPr>
          <a:xfrm>
            <a:off x="-65950" y="0"/>
            <a:ext cx="44972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 flipH="1">
            <a:off x="8588123" y="71700"/>
            <a:ext cx="425901" cy="3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Governo Aberto</a:t>
            </a:r>
            <a:endParaRPr/>
          </a:p>
        </p:txBody>
      </p: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720000" y="1475588"/>
            <a:ext cx="42045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5407"/>
              </a:buClr>
              <a:buSzPts val="1700"/>
              <a:buChar char="●"/>
            </a:pPr>
            <a:r>
              <a:rPr lang="en" sz="1700"/>
              <a:t>Pilares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Paticipação Social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Tecnologia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Transparência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Accountability</a:t>
            </a:r>
            <a:endParaRPr i="1" sz="1700"/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1573" l="0" r="0" t="58579"/>
          <a:stretch/>
        </p:blipFill>
        <p:spPr>
          <a:xfrm>
            <a:off x="152400" y="2650875"/>
            <a:ext cx="8802574" cy="23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41863" l="82680" r="4201" t="41865"/>
          <a:stretch/>
        </p:blipFill>
        <p:spPr>
          <a:xfrm>
            <a:off x="3504955" y="701675"/>
            <a:ext cx="201026" cy="2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 b="39003" l="25505" r="43645" t="33709"/>
          <a:stretch/>
        </p:blipFill>
        <p:spPr>
          <a:xfrm flipH="1">
            <a:off x="8588123" y="71700"/>
            <a:ext cx="425901" cy="37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5222000" y="448400"/>
            <a:ext cx="2908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“Governo aberto é  uma nova visão da Administração Pública que visa promover projetos e ações pautadas em 4 pilares “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20000" y="3000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Mobilidade Ativa</a:t>
            </a:r>
            <a:endParaRPr/>
          </a:p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720000" y="3573000"/>
            <a:ext cx="42522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5407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Caminhabilidade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Infraestrutura</a:t>
            </a:r>
            <a:r>
              <a:rPr lang="en" sz="1700">
                <a:solidFill>
                  <a:schemeClr val="dk1"/>
                </a:solidFill>
              </a:rPr>
              <a:t> e acessibilidade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56874"/>
          <a:stretch/>
        </p:blipFill>
        <p:spPr>
          <a:xfrm>
            <a:off x="164125" y="246950"/>
            <a:ext cx="8815749" cy="25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41863" l="82680" r="4201" t="41865"/>
          <a:stretch/>
        </p:blipFill>
        <p:spPr>
          <a:xfrm>
            <a:off x="3647105" y="3161975"/>
            <a:ext cx="201026" cy="2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39003" l="25505" r="43645" t="33709"/>
          <a:stretch/>
        </p:blipFill>
        <p:spPr>
          <a:xfrm flipH="1">
            <a:off x="8614498" y="4687650"/>
            <a:ext cx="425901" cy="37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5420075" y="3061150"/>
            <a:ext cx="3242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‘’Mobilidade ativa é uma modalidade de deslocamento de pessoas ou bens que faz uso somente de meios físicos do ser humano”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720000" y="150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F5407"/>
                </a:highlight>
              </a:rPr>
              <a:t>Legislação</a:t>
            </a:r>
            <a:endParaRPr>
              <a:highlight>
                <a:srgbClr val="EF5407"/>
              </a:highlight>
            </a:endParaRPr>
          </a:p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720000" y="1146150"/>
            <a:ext cx="7772100" cy="8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EF5407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O Código de Trânsito, definido pela Lei n 9.503.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5407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Política Nacional de Mobilidade Urbana (PNMU) estabelecida pela Lei nº 12.857.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5407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Plano Diretor Estratégico do Município de São Paulo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1573" l="0" r="0" t="58579"/>
          <a:stretch/>
        </p:blipFill>
        <p:spPr>
          <a:xfrm>
            <a:off x="152400" y="2650875"/>
            <a:ext cx="8802574" cy="23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4"/>
          <p:cNvSpPr txBox="1"/>
          <p:nvPr>
            <p:ph idx="2" type="ctrTitle"/>
          </p:nvPr>
        </p:nvSpPr>
        <p:spPr>
          <a:xfrm>
            <a:off x="643800" y="3686175"/>
            <a:ext cx="4663200" cy="5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02 - Contextualização</a:t>
            </a:r>
            <a:endParaRPr sz="2200"/>
          </a:p>
        </p:txBody>
      </p: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432750" y="4148400"/>
            <a:ext cx="46632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F77432"/>
                </a:highlight>
              </a:rPr>
              <a:t>Aplicativos semelhantes</a:t>
            </a:r>
            <a:endParaRPr>
              <a:solidFill>
                <a:schemeClr val="lt1"/>
              </a:solidFill>
              <a:highlight>
                <a:srgbClr val="F77432"/>
              </a:highlight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41863" l="82680" r="4201" t="41865"/>
          <a:stretch/>
        </p:blipFill>
        <p:spPr>
          <a:xfrm>
            <a:off x="2832337" y="894100"/>
            <a:ext cx="329725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0" l="20855" r="21880" t="0"/>
          <a:stretch/>
        </p:blipFill>
        <p:spPr>
          <a:xfrm>
            <a:off x="4725875" y="0"/>
            <a:ext cx="44181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39003" l="25505" r="43645" t="33709"/>
          <a:stretch/>
        </p:blipFill>
        <p:spPr>
          <a:xfrm>
            <a:off x="90400" y="71700"/>
            <a:ext cx="408301" cy="36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neakers shop pitch deck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